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1"/>
  </p:notesMasterIdLst>
  <p:handoutMasterIdLst>
    <p:handoutMasterId r:id="rId22"/>
  </p:handoutMasterIdLst>
  <p:sldIdLst>
    <p:sldId id="321" r:id="rId5"/>
    <p:sldId id="2145705986" r:id="rId6"/>
    <p:sldId id="2145706104" r:id="rId7"/>
    <p:sldId id="2145706110" r:id="rId8"/>
    <p:sldId id="2145706088" r:id="rId9"/>
    <p:sldId id="2145706089" r:id="rId10"/>
    <p:sldId id="304" r:id="rId11"/>
    <p:sldId id="2145706077" r:id="rId12"/>
    <p:sldId id="2145706067" r:id="rId13"/>
    <p:sldId id="2145706069" r:id="rId14"/>
    <p:sldId id="2145706107" r:id="rId15"/>
    <p:sldId id="2145706075" r:id="rId16"/>
    <p:sldId id="2145706106" r:id="rId17"/>
    <p:sldId id="2145706108" r:id="rId18"/>
    <p:sldId id="2145706109" r:id="rId19"/>
    <p:sldId id="2145705823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2634" autoAdjust="0"/>
  </p:normalViewPr>
  <p:slideViewPr>
    <p:cSldViewPr snapToGrid="0">
      <p:cViewPr varScale="1">
        <p:scale>
          <a:sx n="80" d="100"/>
          <a:sy n="80" d="100"/>
        </p:scale>
        <p:origin x="7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25.06.2024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464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## select thong tin co ban cua mentee và số lượng người mentee đang theo dõi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u.id,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u.name,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j.name as jobtitle,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l.name as location,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r.name as role,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(SELECT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FROM Follow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WHERE follower_id = 'U3') as total_followers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Userr 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Jobtitle j on u.jobtitle_id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Location l on u.location_id = l.id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Role r on u.role_id = r.id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u.id = 'U3’;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cert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ci.id AS CertID,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ci.credentialcode,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ci.certified_at,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COALESCE(p.name, c.name, ch.name) AS CertName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CredentialIssued 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SourceTemplate st ON ci.sourcetemplate_id = st.id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Program p ON st.source_id = p.id AND st.sourcetype_id = 'S3'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Course c ON st.source_id = c.id AND st.sourcetype_id = 'S1'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Challenge ch ON st.source_id = ch.id AND st.sourcetype_id = 'S2'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ci.user_id = 'U3';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experience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j.name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e.type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Experience 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Company c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e.company_id</a:t>
            </a:r>
            <a:r>
              <a:rPr lang="en-US" sz="1200" b="0" kern="0" noProof="0" dirty="0">
                <a:solidFill>
                  <a:schemeClr val="bg1"/>
                </a:solidFill>
              </a:rPr>
              <a:t> = 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	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 j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e.jobtitle_id</a:t>
            </a:r>
            <a:r>
              <a:rPr lang="en-US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UNION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u.name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'Training' AS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ProgramUser</a:t>
            </a:r>
            <a:r>
              <a:rPr lang="en-US" sz="1200" b="0" kern="0" noProof="0" dirty="0">
                <a:solidFill>
                  <a:schemeClr val="bg1"/>
                </a:solidFill>
              </a:rPr>
              <a:t>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Program p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pu.program_id</a:t>
            </a:r>
            <a:r>
              <a:rPr lang="en-US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US" sz="1200" b="0" kern="0" noProof="0" dirty="0">
                <a:solidFill>
                  <a:schemeClr val="bg1"/>
                </a:solidFill>
              </a:rPr>
              <a:t> u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US" sz="1200" b="0" kern="0" noProof="0" dirty="0">
                <a:solidFill>
                  <a:schemeClr val="bg1"/>
                </a:solidFill>
              </a:rPr>
              <a:t> = u.id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 and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pu.status</a:t>
            </a:r>
            <a:r>
              <a:rPr lang="en-US" sz="1200" b="0" kern="0" noProof="0" dirty="0">
                <a:solidFill>
                  <a:schemeClr val="bg1"/>
                </a:solidFill>
              </a:rPr>
              <a:t> ='Completed';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107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491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7490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0517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397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8059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5612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061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## lay mentor rating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theo</a:t>
            </a:r>
            <a:r>
              <a:rPr lang="en-GB" sz="1200" b="0" kern="0" noProof="0" dirty="0">
                <a:solidFill>
                  <a:schemeClr val="bg1"/>
                </a:solidFill>
              </a:rPr>
              <a:t> location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va</a:t>
            </a:r>
            <a:r>
              <a:rPr lang="en-GB" sz="1200" b="0" kern="0" noProof="0" dirty="0">
                <a:solidFill>
                  <a:schemeClr val="bg1"/>
                </a:solidFill>
              </a:rPr>
              <a:t> top rating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```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sql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	u.id, u.name, l.name as location,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u.role_id</a:t>
            </a:r>
            <a:r>
              <a:rPr lang="en-GB" sz="1200" b="0" kern="0" noProof="0" dirty="0">
                <a:solidFill>
                  <a:schemeClr val="bg1"/>
                </a:solidFill>
              </a:rPr>
              <a:t> , j.name as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jobtitle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	,COALESCE(AVG(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f.rating</a:t>
            </a:r>
            <a:r>
              <a:rPr lang="en-GB" sz="1200" b="0" kern="0" noProof="0" dirty="0">
                <a:solidFill>
                  <a:schemeClr val="bg1"/>
                </a:solidFill>
              </a:rPr>
              <a:t>),0) as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average_rating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FROM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GB" sz="1200" b="0" kern="0" noProof="0" dirty="0">
                <a:solidFill>
                  <a:schemeClr val="bg1"/>
                </a:solidFill>
              </a:rPr>
              <a:t> 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JOIN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GB" sz="1200" b="0" kern="0" noProof="0" dirty="0">
                <a:solidFill>
                  <a:schemeClr val="bg1"/>
                </a:solidFill>
              </a:rPr>
              <a:t> j ON 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u.jobtitle_id</a:t>
            </a:r>
            <a:r>
              <a:rPr lang="en-GB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JOIN Location l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u.location_id</a:t>
            </a:r>
            <a:r>
              <a:rPr lang="en-GB" sz="1200" b="0" kern="0" noProof="0" dirty="0">
                <a:solidFill>
                  <a:schemeClr val="bg1"/>
                </a:solidFill>
              </a:rPr>
              <a:t> = l.id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LEFT JOIN Program p ON u.id =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p.mentor_id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LEFT JOIN Challenge c ON u.id =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c.mentor_id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LEFT JOIN Course co ON u.id =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co.mentor_id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LEFT JOIN Review f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f.receiver_id</a:t>
            </a:r>
            <a:r>
              <a:rPr lang="en-GB" sz="1200" b="0" kern="0" noProof="0" dirty="0">
                <a:solidFill>
                  <a:schemeClr val="bg1"/>
                </a:solidFill>
              </a:rPr>
              <a:t> = p.id OR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f.receiver_id</a:t>
            </a:r>
            <a:r>
              <a:rPr lang="en-GB" sz="1200" b="0" kern="0" noProof="0" dirty="0">
                <a:solidFill>
                  <a:schemeClr val="bg1"/>
                </a:solidFill>
              </a:rPr>
              <a:t> = c.id OR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f.receiver_id</a:t>
            </a:r>
            <a:r>
              <a:rPr lang="en-GB" sz="1200" b="0" kern="0" noProof="0" dirty="0">
                <a:solidFill>
                  <a:schemeClr val="bg1"/>
                </a:solidFill>
              </a:rPr>
              <a:t> = co.id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WHERE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u.location_id</a:t>
            </a:r>
            <a:r>
              <a:rPr lang="en-GB" sz="1200" b="0" kern="0" noProof="0" dirty="0">
                <a:solidFill>
                  <a:schemeClr val="bg1"/>
                </a:solidFill>
              </a:rPr>
              <a:t> = 'L2' AND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u.role_id</a:t>
            </a:r>
            <a:r>
              <a:rPr lang="en-GB" sz="1200" b="0" kern="0" noProof="0" dirty="0">
                <a:solidFill>
                  <a:schemeClr val="bg1"/>
                </a:solidFill>
              </a:rPr>
              <a:t> = 'R1'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GROUP BY u.id, u.name, location,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GB" sz="1200" b="0" kern="0" noProof="0" dirty="0">
                <a:solidFill>
                  <a:schemeClr val="bg1"/>
                </a:solidFill>
              </a:rPr>
              <a:t>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u.role_id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ORDER BY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average_rating</a:t>
            </a:r>
            <a:r>
              <a:rPr lang="en-GB" sz="1200" b="0" kern="0" noProof="0" dirty="0">
                <a:solidFill>
                  <a:schemeClr val="bg1"/>
                </a:solidFill>
              </a:rPr>
              <a:t> DESC;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```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## Lay mentor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theo</a:t>
            </a:r>
            <a:r>
              <a:rPr lang="en-GB" sz="1200" b="0" kern="0" noProof="0" dirty="0">
                <a:solidFill>
                  <a:schemeClr val="bg1"/>
                </a:solidFill>
              </a:rPr>
              <a:t> top rating (program , challenges , course)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```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sql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u.id,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u.name,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u.location_id</a:t>
            </a:r>
            <a:r>
              <a:rPr lang="en-GB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j.name AS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GB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u.role_id</a:t>
            </a:r>
            <a:r>
              <a:rPr lang="en-GB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COALESCE(AVG(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f.rating</a:t>
            </a:r>
            <a:r>
              <a:rPr lang="en-GB" sz="1200" b="0" kern="0" noProof="0" dirty="0">
                <a:solidFill>
                  <a:schemeClr val="bg1"/>
                </a:solidFill>
              </a:rPr>
              <a:t>), 0) AS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average_rating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FROM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GB" sz="1200" b="0" kern="0" noProof="0" dirty="0">
                <a:solidFill>
                  <a:schemeClr val="bg1"/>
                </a:solidFill>
              </a:rPr>
              <a:t> 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JOIN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GB" sz="1200" b="0" kern="0" noProof="0" dirty="0">
                <a:solidFill>
                  <a:schemeClr val="bg1"/>
                </a:solidFill>
              </a:rPr>
              <a:t> j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u.jobtitle_id</a:t>
            </a:r>
            <a:r>
              <a:rPr lang="en-GB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LEFT JOIN Program p ON u.id =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p.mentor_id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LEFT JOIN Challenge c ON u.id =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c.mentor_id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LEFT JOIN Course co ON u.id =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co.mentor_id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LEFT JOIN Review f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f.receiver_id</a:t>
            </a:r>
            <a:r>
              <a:rPr lang="en-GB" sz="1200" b="0" kern="0" noProof="0" dirty="0">
                <a:solidFill>
                  <a:schemeClr val="bg1"/>
                </a:solidFill>
              </a:rPr>
              <a:t> = p.id OR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f.receiver_id</a:t>
            </a:r>
            <a:r>
              <a:rPr lang="en-GB" sz="1200" b="0" kern="0" noProof="0" dirty="0">
                <a:solidFill>
                  <a:schemeClr val="bg1"/>
                </a:solidFill>
              </a:rPr>
              <a:t> = c.id OR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f.receiver_id</a:t>
            </a:r>
            <a:r>
              <a:rPr lang="en-GB" sz="1200" b="0" kern="0" noProof="0" dirty="0">
                <a:solidFill>
                  <a:schemeClr val="bg1"/>
                </a:solidFill>
              </a:rPr>
              <a:t> = co.id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WHERE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u.role_id</a:t>
            </a:r>
            <a:r>
              <a:rPr lang="en-GB" sz="1200" b="0" kern="0" noProof="0" dirty="0">
                <a:solidFill>
                  <a:schemeClr val="bg1"/>
                </a:solidFill>
              </a:rPr>
              <a:t> = 'R1'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GROUP BY u.id, u.name,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u.location_id</a:t>
            </a:r>
            <a:r>
              <a:rPr lang="en-GB" sz="1200" b="0" kern="0" noProof="0" dirty="0">
                <a:solidFill>
                  <a:schemeClr val="bg1"/>
                </a:solidFill>
              </a:rPr>
              <a:t>, j.name,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u.role_id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ORDER BY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average_rating</a:t>
            </a:r>
            <a:r>
              <a:rPr lang="en-GB" sz="1200" b="0" kern="0" noProof="0" dirty="0">
                <a:solidFill>
                  <a:schemeClr val="bg1"/>
                </a:solidFill>
              </a:rPr>
              <a:t> DESC;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```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## Lay mentor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theo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va</a:t>
            </a:r>
            <a:r>
              <a:rPr lang="en-GB" sz="1200" b="0" kern="0" noProof="0" dirty="0">
                <a:solidFill>
                  <a:schemeClr val="bg1"/>
                </a:solidFill>
              </a:rPr>
              <a:t> top rating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```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sql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	u.id, u.name,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u.location_id</a:t>
            </a:r>
            <a:r>
              <a:rPr lang="en-GB" sz="1200" b="0" kern="0" noProof="0" dirty="0">
                <a:solidFill>
                  <a:schemeClr val="bg1"/>
                </a:solidFill>
              </a:rPr>
              <a:t>, j.name as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GB" sz="1200" b="0" kern="0" noProof="0" dirty="0">
                <a:solidFill>
                  <a:schemeClr val="bg1"/>
                </a:solidFill>
              </a:rPr>
              <a:t>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u.role_id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	,COALESCE(AVG(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f.rating</a:t>
            </a:r>
            <a:r>
              <a:rPr lang="en-GB" sz="1200" b="0" kern="0" noProof="0" dirty="0">
                <a:solidFill>
                  <a:schemeClr val="bg1"/>
                </a:solidFill>
              </a:rPr>
              <a:t>),0) as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average_rating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FROM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GB" sz="1200" b="0" kern="0" noProof="0" dirty="0">
                <a:solidFill>
                  <a:schemeClr val="bg1"/>
                </a:solidFill>
              </a:rPr>
              <a:t> 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JOIN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GB" sz="1200" b="0" kern="0" noProof="0" dirty="0">
                <a:solidFill>
                  <a:schemeClr val="bg1"/>
                </a:solidFill>
              </a:rPr>
              <a:t> j ON 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u.jobtitle_id</a:t>
            </a:r>
            <a:r>
              <a:rPr lang="en-GB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LEFT JOIN Program p ON u.id =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p.mentor_id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LEFT JOIN Challenge c ON u.id =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c.mentor_id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LEFT JOIN Course co ON u.id =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co.mentor_id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LEFT JOIN Review f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f.receiver_id</a:t>
            </a:r>
            <a:r>
              <a:rPr lang="en-GB" sz="1200" b="0" kern="0" noProof="0" dirty="0">
                <a:solidFill>
                  <a:schemeClr val="bg1"/>
                </a:solidFill>
              </a:rPr>
              <a:t> = p.id OR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f.receiver_id</a:t>
            </a:r>
            <a:r>
              <a:rPr lang="en-GB" sz="1200" b="0" kern="0" noProof="0" dirty="0">
                <a:solidFill>
                  <a:schemeClr val="bg1"/>
                </a:solidFill>
              </a:rPr>
              <a:t> = c.id OR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f.receiver_id</a:t>
            </a:r>
            <a:r>
              <a:rPr lang="en-GB" sz="1200" b="0" kern="0" noProof="0" dirty="0">
                <a:solidFill>
                  <a:schemeClr val="bg1"/>
                </a:solidFill>
              </a:rPr>
              <a:t> = co.id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WHERE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u.role_id</a:t>
            </a:r>
            <a:r>
              <a:rPr lang="en-GB" sz="1200" b="0" kern="0" noProof="0" dirty="0">
                <a:solidFill>
                  <a:schemeClr val="bg1"/>
                </a:solidFill>
              </a:rPr>
              <a:t> = 'R1' and j.name = 'Senior Software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Engineaer</a:t>
            </a:r>
            <a:r>
              <a:rPr lang="en-GB" sz="1200" b="0" kern="0" noProof="0" dirty="0">
                <a:solidFill>
                  <a:schemeClr val="bg1"/>
                </a:solidFill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GROUP BY u.id, u.name,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u.location_id</a:t>
            </a:r>
            <a:r>
              <a:rPr lang="en-GB" sz="1200" b="0" kern="0" noProof="0" dirty="0">
                <a:solidFill>
                  <a:schemeClr val="bg1"/>
                </a:solidFill>
              </a:rPr>
              <a:t>, j.name,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u.role_id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ORDER BY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average_rating</a:t>
            </a:r>
            <a:r>
              <a:rPr lang="en-GB" sz="1200" b="0" kern="0" noProof="0" dirty="0">
                <a:solidFill>
                  <a:schemeClr val="bg1"/>
                </a:solidFill>
              </a:rPr>
              <a:t> DESC;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21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## lay name 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GB" sz="1200" b="0" kern="0" noProof="0" dirty="0">
                <a:solidFill>
                  <a:schemeClr val="bg1"/>
                </a:solidFill>
              </a:rPr>
              <a:t> , role 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totalprogram</a:t>
            </a:r>
            <a:r>
              <a:rPr lang="en-GB" sz="1200" b="0" kern="0" noProof="0" dirty="0">
                <a:solidFill>
                  <a:schemeClr val="bg1"/>
                </a:solidFill>
              </a:rPr>
              <a:t> 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avgrating</a:t>
            </a:r>
            <a:r>
              <a:rPr lang="en-GB" sz="1200" b="0" kern="0" noProof="0" dirty="0">
                <a:solidFill>
                  <a:schemeClr val="bg1"/>
                </a:solidFill>
              </a:rPr>
              <a:t> 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totalfollowers</a:t>
            </a:r>
            <a:r>
              <a:rPr lang="en-GB" sz="1200" b="0" kern="0" noProof="0" dirty="0">
                <a:solidFill>
                  <a:schemeClr val="bg1"/>
                </a:solidFill>
              </a:rPr>
              <a:t> 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totalstudent</a:t>
            </a:r>
            <a:r>
              <a:rPr lang="en-GB" sz="1200" b="0" kern="0" noProof="0" dirty="0">
                <a:solidFill>
                  <a:schemeClr val="bg1"/>
                </a:solidFill>
              </a:rPr>
              <a:t>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totalfeedback</a:t>
            </a:r>
            <a:r>
              <a:rPr lang="en-GB" sz="1200" b="0" kern="0" noProof="0" dirty="0">
                <a:solidFill>
                  <a:schemeClr val="bg1"/>
                </a:solidFill>
              </a:rPr>
              <a:t> 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GB" sz="1200" b="0" kern="0" noProof="0" dirty="0">
                <a:solidFill>
                  <a:schemeClr val="bg1"/>
                </a:solidFill>
              </a:rPr>
              <a:t> mentor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```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sql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u.id,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u.name,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j.name as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GB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u.location_id</a:t>
            </a:r>
            <a:r>
              <a:rPr lang="en-GB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u.role_id</a:t>
            </a:r>
            <a:r>
              <a:rPr lang="en-GB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(SELECT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 FROM Program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 WHERE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mentor_id</a:t>
            </a:r>
            <a:r>
              <a:rPr lang="en-GB" sz="1200" b="0" kern="0" noProof="0" dirty="0">
                <a:solidFill>
                  <a:schemeClr val="bg1"/>
                </a:solidFill>
              </a:rPr>
              <a:t> = 'U1') as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total_programs</a:t>
            </a:r>
            <a:r>
              <a:rPr lang="en-GB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(SELECT COUNT(*)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 FROM Review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fm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 LEFT JOIN Program p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fm.receiver_id</a:t>
            </a:r>
            <a:r>
              <a:rPr lang="en-GB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 LEFT JOIN Challenge c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fm.receiver_id</a:t>
            </a:r>
            <a:r>
              <a:rPr lang="en-GB" sz="1200" b="0" kern="0" noProof="0" dirty="0">
                <a:solidFill>
                  <a:schemeClr val="bg1"/>
                </a:solidFill>
              </a:rPr>
              <a:t> = 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 LEFT JOIN Course co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fm.receiver_id</a:t>
            </a:r>
            <a:r>
              <a:rPr lang="en-GB" sz="1200" b="0" kern="0" noProof="0" dirty="0">
                <a:solidFill>
                  <a:schemeClr val="bg1"/>
                </a:solidFill>
              </a:rPr>
              <a:t> = co.id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 WHERE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GB" sz="1200" b="0" kern="0" noProof="0" dirty="0">
                <a:solidFill>
                  <a:schemeClr val="bg1"/>
                </a:solidFill>
              </a:rPr>
              <a:t> = 'U1' OR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c.mentor_id</a:t>
            </a:r>
            <a:r>
              <a:rPr lang="en-GB" sz="1200" b="0" kern="0" noProof="0" dirty="0">
                <a:solidFill>
                  <a:schemeClr val="bg1"/>
                </a:solidFill>
              </a:rPr>
              <a:t> = 'U1' OR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co.mentor_id</a:t>
            </a:r>
            <a:r>
              <a:rPr lang="en-GB" sz="1200" b="0" kern="0" noProof="0" dirty="0">
                <a:solidFill>
                  <a:schemeClr val="bg1"/>
                </a:solidFill>
              </a:rPr>
              <a:t> = 'U1') as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total_feedback</a:t>
            </a:r>
            <a:r>
              <a:rPr lang="en-GB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(SELECT COUNT(DISTINCT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pu.user_id</a:t>
            </a:r>
            <a:r>
              <a:rPr lang="en-GB" sz="1200" b="0" kern="0" noProof="0" dirty="0">
                <a:solidFill>
                  <a:schemeClr val="bg1"/>
                </a:solidFill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 FROM Program 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 JOIN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ProgramUser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pu</a:t>
            </a:r>
            <a:r>
              <a:rPr lang="en-GB" sz="1200" b="0" kern="0" noProof="0" dirty="0">
                <a:solidFill>
                  <a:schemeClr val="bg1"/>
                </a:solidFill>
              </a:rPr>
              <a:t> ON p.id =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pu.program_id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 WHERE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GB" sz="1200" b="0" kern="0" noProof="0" dirty="0">
                <a:solidFill>
                  <a:schemeClr val="bg1"/>
                </a:solidFill>
              </a:rPr>
              <a:t> = 'U1') as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total_users_in_programs</a:t>
            </a:r>
            <a:r>
              <a:rPr lang="en-GB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(SELECT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 FROM Follow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 WHERE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followee_id</a:t>
            </a:r>
            <a:r>
              <a:rPr lang="en-GB" sz="1200" b="0" kern="0" noProof="0" dirty="0">
                <a:solidFill>
                  <a:schemeClr val="bg1"/>
                </a:solidFill>
              </a:rPr>
              <a:t> = 'U1') as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total_followers</a:t>
            </a:r>
            <a:r>
              <a:rPr lang="en-GB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(SELECT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 COALESCE(AVG(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fm.rating</a:t>
            </a:r>
            <a:r>
              <a:rPr lang="en-GB" sz="1200" b="0" kern="0" noProof="0" dirty="0">
                <a:solidFill>
                  <a:schemeClr val="bg1"/>
                </a:solidFill>
              </a:rPr>
              <a:t>),0)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 FROM Review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fm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 LEFT JOIN Program p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fm.receiver_id</a:t>
            </a:r>
            <a:r>
              <a:rPr lang="en-GB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 LEFT JOIN Challenge c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fm.receiver_id</a:t>
            </a:r>
            <a:r>
              <a:rPr lang="en-GB" sz="1200" b="0" kern="0" noProof="0" dirty="0">
                <a:solidFill>
                  <a:schemeClr val="bg1"/>
                </a:solidFill>
              </a:rPr>
              <a:t> = 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 LEFT JOIN Course co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fm.receiver_id</a:t>
            </a:r>
            <a:r>
              <a:rPr lang="en-GB" sz="1200" b="0" kern="0" noProof="0" dirty="0">
                <a:solidFill>
                  <a:schemeClr val="bg1"/>
                </a:solidFill>
              </a:rPr>
              <a:t> = co.id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 WHERE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GB" sz="1200" b="0" kern="0" noProof="0" dirty="0">
                <a:solidFill>
                  <a:schemeClr val="bg1"/>
                </a:solidFill>
              </a:rPr>
              <a:t> = 'U1' OR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c.mentor_id</a:t>
            </a:r>
            <a:r>
              <a:rPr lang="en-GB" sz="1200" b="0" kern="0" noProof="0" dirty="0">
                <a:solidFill>
                  <a:schemeClr val="bg1"/>
                </a:solidFill>
              </a:rPr>
              <a:t> = 'U1' OR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co.mentor_id</a:t>
            </a:r>
            <a:r>
              <a:rPr lang="en-GB" sz="1200" b="0" kern="0" noProof="0" dirty="0">
                <a:solidFill>
                  <a:schemeClr val="bg1"/>
                </a:solidFill>
              </a:rPr>
              <a:t> = 'U1') as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average_rating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FROM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GB" sz="1200" b="0" kern="0" noProof="0" dirty="0">
                <a:solidFill>
                  <a:schemeClr val="bg1"/>
                </a:solidFill>
              </a:rPr>
              <a:t> 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JOIN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GB" sz="1200" b="0" kern="0" noProof="0" dirty="0">
                <a:solidFill>
                  <a:schemeClr val="bg1"/>
                </a:solidFill>
              </a:rPr>
              <a:t> j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u.jobtitle_id</a:t>
            </a:r>
            <a:r>
              <a:rPr lang="en-GB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WHERE u.id = 'U1';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```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## lay tat ca program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GB" sz="1200" b="0" kern="0" noProof="0" dirty="0">
                <a:solidFill>
                  <a:schemeClr val="bg1"/>
                </a:solidFill>
              </a:rPr>
              <a:t> 1 user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va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avg</a:t>
            </a:r>
            <a:r>
              <a:rPr lang="en-GB" sz="1200" b="0" kern="0" noProof="0" dirty="0">
                <a:solidFill>
                  <a:schemeClr val="bg1"/>
                </a:solidFill>
              </a:rPr>
              <a:t>(rating)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```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sql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p.id,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p.name,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p.price</a:t>
            </a:r>
            <a:r>
              <a:rPr lang="en-GB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AVG(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f.rating</a:t>
            </a:r>
            <a:r>
              <a:rPr lang="en-GB" sz="1200" b="0" kern="0" noProof="0" dirty="0">
                <a:solidFill>
                  <a:schemeClr val="bg1"/>
                </a:solidFill>
              </a:rPr>
              <a:t>) AS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total_rating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Review 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Program p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f.receiver_id</a:t>
            </a:r>
            <a:r>
              <a:rPr lang="en-GB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GB" sz="1200" b="0" kern="0" noProof="0" dirty="0">
                <a:solidFill>
                  <a:schemeClr val="bg1"/>
                </a:solidFill>
              </a:rPr>
              <a:t> sender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f.sender_id</a:t>
            </a:r>
            <a:r>
              <a:rPr lang="en-GB" sz="1200" b="0" kern="0" noProof="0" dirty="0">
                <a:solidFill>
                  <a:schemeClr val="bg1"/>
                </a:solidFill>
              </a:rPr>
              <a:t> = sender.id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GB" sz="1200" b="0" kern="0" noProof="0" dirty="0">
                <a:solidFill>
                  <a:schemeClr val="bg1"/>
                </a:solidFill>
              </a:rPr>
              <a:t> = 'U2'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GROUP BY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p.id,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p.name,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p.price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ORDER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total_rating</a:t>
            </a:r>
            <a:r>
              <a:rPr lang="en-GB" sz="1200" b="0" kern="0" noProof="0" dirty="0">
                <a:solidFill>
                  <a:schemeClr val="bg1"/>
                </a:solidFill>
              </a:rPr>
              <a:t> DESC;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```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## lay experience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GB" sz="1200" b="0" kern="0" noProof="0" dirty="0">
                <a:solidFill>
                  <a:schemeClr val="bg1"/>
                </a:solidFill>
              </a:rPr>
              <a:t> 1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```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sql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j.name as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GB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c.name AS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GB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e.type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Experience 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Company c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e.company_id</a:t>
            </a:r>
            <a:r>
              <a:rPr lang="en-GB" sz="1200" b="0" kern="0" noProof="0" dirty="0">
                <a:solidFill>
                  <a:schemeClr val="bg1"/>
                </a:solidFill>
              </a:rPr>
              <a:t> = 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	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GB" sz="1200" b="0" kern="0" noProof="0" dirty="0">
                <a:solidFill>
                  <a:schemeClr val="bg1"/>
                </a:solidFill>
              </a:rPr>
              <a:t> j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e.jobtitle_id</a:t>
            </a:r>
            <a:r>
              <a:rPr lang="en-GB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e.user_id</a:t>
            </a:r>
            <a:r>
              <a:rPr lang="en-GB" sz="1200" b="0" kern="0" noProof="0" dirty="0">
                <a:solidFill>
                  <a:schemeClr val="bg1"/>
                </a:solidFill>
              </a:rPr>
              <a:t> = 'U4'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UNION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p.name AS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GB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u.name AS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GB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'Training' AS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ProgramUser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pu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Program p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pu.program_id</a:t>
            </a:r>
            <a:r>
              <a:rPr lang="en-GB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GB" sz="1200" b="0" kern="0" noProof="0" dirty="0">
                <a:solidFill>
                  <a:schemeClr val="bg1"/>
                </a:solidFill>
              </a:rPr>
              <a:t> u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GB" sz="1200" b="0" kern="0" noProof="0" dirty="0">
                <a:solidFill>
                  <a:schemeClr val="bg1"/>
                </a:solidFill>
              </a:rPr>
              <a:t> = u.id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pu.user_id</a:t>
            </a:r>
            <a:r>
              <a:rPr lang="en-GB" sz="1200" b="0" kern="0" noProof="0" dirty="0">
                <a:solidFill>
                  <a:schemeClr val="bg1"/>
                </a:solidFill>
              </a:rPr>
              <a:t> = 'U4' and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pu.status</a:t>
            </a:r>
            <a:r>
              <a:rPr lang="en-GB" sz="1200" b="0" kern="0" noProof="0" dirty="0">
                <a:solidFill>
                  <a:schemeClr val="bg1"/>
                </a:solidFill>
              </a:rPr>
              <a:t> ='Completed';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```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## lay cert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GB" sz="1200" b="0" kern="0" noProof="0" dirty="0">
                <a:solidFill>
                  <a:schemeClr val="bg1"/>
                </a:solidFill>
              </a:rPr>
              <a:t> 1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```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sql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SELECT ci.id AS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CertID</a:t>
            </a:r>
            <a:r>
              <a:rPr lang="en-GB" sz="1200" b="0" kern="0" noProof="0" dirty="0">
                <a:solidFill>
                  <a:schemeClr val="bg1"/>
                </a:solidFill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  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ci.credentialcode</a:t>
            </a:r>
            <a:r>
              <a:rPr lang="en-GB" sz="1200" b="0" kern="0" noProof="0" dirty="0">
                <a:solidFill>
                  <a:schemeClr val="bg1"/>
                </a:solidFill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  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ci.certified_at</a:t>
            </a:r>
            <a:r>
              <a:rPr lang="en-GB" sz="1200" b="0" kern="0" noProof="0" dirty="0">
                <a:solidFill>
                  <a:schemeClr val="bg1"/>
                </a:solidFill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       COALESCE(p.name, c.name, ch.name) AS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CertName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FROM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CredentialIssued</a:t>
            </a:r>
            <a:r>
              <a:rPr lang="en-GB" sz="1200" b="0" kern="0" noProof="0" dirty="0">
                <a:solidFill>
                  <a:schemeClr val="bg1"/>
                </a:solidFill>
              </a:rPr>
              <a:t> 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JOIN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SourceTemplate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st</a:t>
            </a:r>
            <a:r>
              <a:rPr lang="en-GB" sz="1200" b="0" kern="0" noProof="0" dirty="0">
                <a:solidFill>
                  <a:schemeClr val="bg1"/>
                </a:solidFill>
              </a:rPr>
              <a:t>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ci.sourcetemplate_id</a:t>
            </a:r>
            <a:r>
              <a:rPr lang="en-GB" sz="1200" b="0" kern="0" noProof="0" dirty="0">
                <a:solidFill>
                  <a:schemeClr val="bg1"/>
                </a:solidFill>
              </a:rPr>
              <a:t> = st.id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LEFT JOIN Program p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st.source_id</a:t>
            </a:r>
            <a:r>
              <a:rPr lang="en-GB" sz="1200" b="0" kern="0" noProof="0" dirty="0">
                <a:solidFill>
                  <a:schemeClr val="bg1"/>
                </a:solidFill>
              </a:rPr>
              <a:t> = p.id AND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st.sourcetype_id</a:t>
            </a:r>
            <a:r>
              <a:rPr lang="en-GB" sz="1200" b="0" kern="0" noProof="0" dirty="0">
                <a:solidFill>
                  <a:schemeClr val="bg1"/>
                </a:solidFill>
              </a:rPr>
              <a:t> = 'S3'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LEFT JOIN Course c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st.source_id</a:t>
            </a:r>
            <a:r>
              <a:rPr lang="en-GB" sz="1200" b="0" kern="0" noProof="0" dirty="0">
                <a:solidFill>
                  <a:schemeClr val="bg1"/>
                </a:solidFill>
              </a:rPr>
              <a:t> = c.id AND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st.sourcetype_id</a:t>
            </a:r>
            <a:r>
              <a:rPr lang="en-GB" sz="1200" b="0" kern="0" noProof="0" dirty="0">
                <a:solidFill>
                  <a:schemeClr val="bg1"/>
                </a:solidFill>
              </a:rPr>
              <a:t> = 'S1'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LEFT JOIN Challenge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ch</a:t>
            </a:r>
            <a:r>
              <a:rPr lang="en-GB" sz="1200" b="0" kern="0" noProof="0" dirty="0">
                <a:solidFill>
                  <a:schemeClr val="bg1"/>
                </a:solidFill>
              </a:rPr>
              <a:t>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st.source_id</a:t>
            </a:r>
            <a:r>
              <a:rPr lang="en-GB" sz="1200" b="0" kern="0" noProof="0" dirty="0">
                <a:solidFill>
                  <a:schemeClr val="bg1"/>
                </a:solidFill>
              </a:rPr>
              <a:t> = ch.id AND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st.sourcetype_id</a:t>
            </a:r>
            <a:r>
              <a:rPr lang="en-GB" sz="1200" b="0" kern="0" noProof="0" dirty="0">
                <a:solidFill>
                  <a:schemeClr val="bg1"/>
                </a:solidFill>
              </a:rPr>
              <a:t> = 'S2'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WHERE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ci.user_id</a:t>
            </a:r>
            <a:r>
              <a:rPr lang="en-GB" sz="1200" b="0" kern="0" noProof="0" dirty="0">
                <a:solidFill>
                  <a:schemeClr val="bg1"/>
                </a:solidFill>
              </a:rPr>
              <a:t> = 'U3';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```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## Select tat ca feedback from programs of mentor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```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sql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SELECT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f.rating,f.content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FROM Review 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JOIN Program p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f.receiver_id</a:t>
            </a:r>
            <a:r>
              <a:rPr lang="en-GB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JOIN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GB" sz="1200" b="0" kern="0" noProof="0" dirty="0">
                <a:solidFill>
                  <a:schemeClr val="bg1"/>
                </a:solidFill>
              </a:rPr>
              <a:t> u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GB" sz="1200" b="0" kern="0" noProof="0" dirty="0">
                <a:solidFill>
                  <a:schemeClr val="bg1"/>
                </a:solidFill>
              </a:rPr>
              <a:t> = u.id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WHERE u.id ='U2'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```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## Select skill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```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sql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Select s.name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From Skill 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JOIN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UserSkill</a:t>
            </a:r>
            <a:r>
              <a:rPr lang="en-GB" sz="1200" b="0" kern="0" noProof="0" dirty="0">
                <a:solidFill>
                  <a:schemeClr val="bg1"/>
                </a:solidFill>
              </a:rPr>
              <a:t> us on s.id =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us.skill_id</a:t>
            </a: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JOIN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GB" sz="1200" b="0" kern="0" noProof="0" dirty="0">
                <a:solidFill>
                  <a:schemeClr val="bg1"/>
                </a:solidFill>
              </a:rPr>
              <a:t> u on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us.user_id</a:t>
            </a:r>
            <a:r>
              <a:rPr lang="en-GB" sz="1200" b="0" kern="0" noProof="0" dirty="0">
                <a:solidFill>
                  <a:schemeClr val="bg1"/>
                </a:solidFill>
              </a:rPr>
              <a:t> = u.id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WHERE u.id ='U1'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4824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SELECT ALL FOLLOWER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*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Follow 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US" sz="1200" b="0" kern="0" noProof="0" dirty="0">
                <a:solidFill>
                  <a:schemeClr val="bg1"/>
                </a:solidFill>
              </a:rPr>
              <a:t> u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f.follower_id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u.id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followee_id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Dem so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luong</a:t>
            </a:r>
            <a:r>
              <a:rPr lang="en-US" sz="1200" b="0" kern="0" noProof="0" dirty="0">
                <a:solidFill>
                  <a:schemeClr val="bg1"/>
                </a:solidFill>
              </a:rPr>
              <a:t> tat ca follower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Follow 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followee_id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2239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31" y="184125"/>
            <a:ext cx="3481446" cy="739420"/>
          </a:xfrm>
        </p:spPr>
        <p:txBody>
          <a:bodyPr/>
          <a:lstStyle/>
          <a:p>
            <a:r>
              <a:rPr lang="en-GB" noProof="0" dirty="0"/>
              <a:t>Mentor Man</a:t>
            </a:r>
            <a:r>
              <a:rPr lang="en-GB" dirty="0"/>
              <a:t>age Followers</a:t>
            </a:r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09A419-BEE4-59F3-71C7-C44EF0009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234" y="0"/>
            <a:ext cx="717176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FB03E-8864-B6F0-DC7E-98BB475F9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28" y="1414970"/>
            <a:ext cx="3622506" cy="45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9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30" y="184124"/>
            <a:ext cx="3527555" cy="1203649"/>
          </a:xfrm>
        </p:spPr>
        <p:txBody>
          <a:bodyPr/>
          <a:lstStyle/>
          <a:p>
            <a:r>
              <a:rPr lang="en-GB" noProof="0" dirty="0"/>
              <a:t>Mentor Manage Post/Event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A1A16-D9A2-8F5D-C99A-9BBE1C73E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157" y="0"/>
            <a:ext cx="684848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F15F3F-9649-8729-AAC8-D32E4BE3B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02" y="1497185"/>
            <a:ext cx="4688255" cy="38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9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46" y="10230"/>
            <a:ext cx="3020174" cy="558351"/>
          </a:xfrm>
        </p:spPr>
        <p:txBody>
          <a:bodyPr/>
          <a:lstStyle/>
          <a:p>
            <a:r>
              <a:rPr lang="en-GB" noProof="0" dirty="0"/>
              <a:t>Mentee Profile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EFED66-26E5-4859-01F1-CB87279D2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5844654" cy="7102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D0D89-4898-60F1-4E40-854327E09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98" y="1038687"/>
            <a:ext cx="5513501" cy="52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6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5" y="104697"/>
            <a:ext cx="3124940" cy="1280220"/>
          </a:xfrm>
        </p:spPr>
        <p:txBody>
          <a:bodyPr/>
          <a:lstStyle/>
          <a:p>
            <a:r>
              <a:rPr lang="en-GB" dirty="0"/>
              <a:t>Admin/Dashboard</a:t>
            </a:r>
            <a:endParaRPr lang="en-GB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5BC6B-F431-47B9-3E7A-4CF1032A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46" y="0"/>
            <a:ext cx="4281114" cy="7001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84D0B9-4FE7-06C7-B1AA-633D73F2F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1" y="1475044"/>
            <a:ext cx="5385479" cy="46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104697"/>
            <a:ext cx="4253735" cy="901143"/>
          </a:xfrm>
        </p:spPr>
        <p:txBody>
          <a:bodyPr/>
          <a:lstStyle/>
          <a:p>
            <a:r>
              <a:rPr lang="en-GB" dirty="0"/>
              <a:t>Questions &amp; Answers</a:t>
            </a:r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43304-832D-A30F-4F5F-952B70938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750" y="1055385"/>
            <a:ext cx="4754499" cy="474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2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238B87-108C-03C1-22E9-6406602AA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8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Tai Dang |  </a:t>
            </a:r>
            <a:r>
              <a:rPr lang="en-US" dirty="0"/>
              <a:t>24.06.2024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999" y="4851918"/>
            <a:ext cx="11331375" cy="871572"/>
          </a:xfrm>
        </p:spPr>
        <p:txBody>
          <a:bodyPr/>
          <a:lstStyle/>
          <a:p>
            <a:r>
              <a:rPr lang="en-US" dirty="0"/>
              <a:t>Mentoring Hub Subsystem Output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270366"/>
            <a:ext cx="5232000" cy="6522319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>
                <a:solidFill>
                  <a:srgbClr val="FF0000"/>
                </a:solidFill>
              </a:rPr>
              <a:t>Agenda</a:t>
            </a:r>
          </a:p>
          <a:p>
            <a:r>
              <a:rPr lang="en-GB" dirty="0" err="1"/>
              <a:t>Mindmap</a:t>
            </a:r>
            <a:endParaRPr lang="en-GB" dirty="0"/>
          </a:p>
          <a:p>
            <a:r>
              <a:rPr lang="en-GB" noProof="0" dirty="0" err="1"/>
              <a:t>Usecase</a:t>
            </a:r>
            <a:r>
              <a:rPr lang="en-GB" noProof="0" dirty="0"/>
              <a:t> diagram</a:t>
            </a:r>
          </a:p>
          <a:p>
            <a:r>
              <a:rPr lang="en-GB" noProof="0" dirty="0"/>
              <a:t>UI</a:t>
            </a:r>
            <a:r>
              <a:rPr lang="en-GB" dirty="0"/>
              <a:t>&amp;</a:t>
            </a:r>
            <a:r>
              <a:rPr lang="en-GB" noProof="0" dirty="0"/>
              <a:t>UX design/Database Design</a:t>
            </a:r>
          </a:p>
          <a:p>
            <a:r>
              <a:rPr lang="en-GB" dirty="0"/>
              <a:t>Q&amp;A</a:t>
            </a:r>
            <a:endParaRPr lang="en-GB" noProof="0" dirty="0"/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01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B90ED-57B9-D7D6-8D22-C5C69678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2" y="1585895"/>
            <a:ext cx="11226186" cy="368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9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8FEFB-C0E6-9F0B-A582-EFD53135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58" y="877272"/>
            <a:ext cx="9033723" cy="49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3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801978-6E6B-D4CA-9A35-85816E6E0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21" y="0"/>
            <a:ext cx="508966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019947F-40B8-99E5-8A40-562D0113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95" y="92086"/>
            <a:ext cx="4056026" cy="1203649"/>
          </a:xfrm>
        </p:spPr>
        <p:txBody>
          <a:bodyPr/>
          <a:lstStyle/>
          <a:p>
            <a:r>
              <a:rPr lang="en-GB" dirty="0"/>
              <a:t>Use case diagram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06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270366"/>
            <a:ext cx="5232000" cy="6522319"/>
          </a:xfrm>
        </p:spPr>
        <p:txBody>
          <a:bodyPr/>
          <a:lstStyle/>
          <a:p>
            <a:r>
              <a:rPr lang="en-GB" noProof="0" dirty="0"/>
              <a:t>Mentor List</a:t>
            </a:r>
          </a:p>
          <a:p>
            <a:r>
              <a:rPr lang="en-GB" noProof="0" dirty="0"/>
              <a:t>Mentor Profile  </a:t>
            </a:r>
          </a:p>
          <a:p>
            <a:r>
              <a:rPr lang="en-GB" dirty="0"/>
              <a:t>Mentor manage followers</a:t>
            </a:r>
            <a:endParaRPr lang="en-GB" noProof="0" dirty="0"/>
          </a:p>
          <a:p>
            <a:r>
              <a:rPr lang="en-GB" dirty="0"/>
              <a:t>Mentor manage Post/Event</a:t>
            </a:r>
          </a:p>
          <a:p>
            <a:r>
              <a:rPr lang="en-GB" noProof="0" dirty="0"/>
              <a:t>Mentee Profile</a:t>
            </a:r>
            <a:endParaRPr lang="en-GB" dirty="0"/>
          </a:p>
          <a:p>
            <a:r>
              <a:rPr lang="en-GB" noProof="0" dirty="0"/>
              <a:t>Admin Dashboard</a:t>
            </a:r>
          </a:p>
          <a:p>
            <a:endParaRPr lang="en-GB" noProof="0" dirty="0"/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1" y="0"/>
            <a:ext cx="2217895" cy="1203649"/>
          </a:xfrm>
        </p:spPr>
        <p:txBody>
          <a:bodyPr/>
          <a:lstStyle/>
          <a:p>
            <a:r>
              <a:rPr lang="en-GB" noProof="0" dirty="0"/>
              <a:t>Mentor </a:t>
            </a:r>
            <a:r>
              <a:rPr lang="en-GB" dirty="0"/>
              <a:t>List</a:t>
            </a:r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F3477A-D9B2-A3CC-7D79-71273D8CE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201" y="0"/>
            <a:ext cx="5890149" cy="8332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1C8633-6442-9F96-A8DB-EA53EE5B0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07" y="1385078"/>
            <a:ext cx="5827594" cy="40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2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30" y="176970"/>
            <a:ext cx="4291770" cy="451680"/>
          </a:xfrm>
        </p:spPr>
        <p:txBody>
          <a:bodyPr/>
          <a:lstStyle/>
          <a:p>
            <a:r>
              <a:rPr lang="en-GB" dirty="0"/>
              <a:t>Mentor Profile </a:t>
            </a:r>
            <a:endParaRPr lang="en-GB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7729FB-FAE9-E1FB-FCD2-7A2E088B3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56"/>
            <a:ext cx="5793011" cy="110348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60B84E-A05A-46F4-84F4-12B81239F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9" y="628650"/>
            <a:ext cx="5297612" cy="608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0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0F42E2-0E6A-4852-8EA1-9F7D6F366003}">
  <ds:schemaRefs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680405e6-b67e-4188-afe9-1f6c4cc802d0"/>
    <ds:schemaRef ds:uri="5a0a5fd8-e554-4dec-ae9e-1a78583e7e41"/>
    <ds:schemaRef ds:uri="http://purl.org/dc/terms/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4210</TotalTime>
  <Words>1973</Words>
  <Application>Microsoft Office PowerPoint</Application>
  <PresentationFormat>Widescreen</PresentationFormat>
  <Paragraphs>278</Paragraphs>
  <Slides>16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bbv template EN</vt:lpstr>
      <vt:lpstr>think-cell Slide</vt:lpstr>
      <vt:lpstr>PowerPoint Presentation</vt:lpstr>
      <vt:lpstr>Mentoring Hub Subsystem Output</vt:lpstr>
      <vt:lpstr>PowerPoint Presentation</vt:lpstr>
      <vt:lpstr>PowerPoint Presentation</vt:lpstr>
      <vt:lpstr>PowerPoint Presentation</vt:lpstr>
      <vt:lpstr>Use case diagram</vt:lpstr>
      <vt:lpstr>PowerPoint Presentation</vt:lpstr>
      <vt:lpstr>Mentor List</vt:lpstr>
      <vt:lpstr>Mentor Profile </vt:lpstr>
      <vt:lpstr>Mentor Manage Followers</vt:lpstr>
      <vt:lpstr>Mentor Manage Post/Event </vt:lpstr>
      <vt:lpstr>Mentee Profile</vt:lpstr>
      <vt:lpstr>Admin/Dashboard</vt:lpstr>
      <vt:lpstr>Questions &amp; Answers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Legion</cp:lastModifiedBy>
  <cp:revision>72</cp:revision>
  <dcterms:created xsi:type="dcterms:W3CDTF">2023-03-02T06:20:39Z</dcterms:created>
  <dcterms:modified xsi:type="dcterms:W3CDTF">2024-06-25T12:05:55Z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